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8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4" r:id="rId11"/>
    <p:sldId id="285" r:id="rId12"/>
    <p:sldId id="288" r:id="rId13"/>
    <p:sldId id="287" r:id="rId14"/>
    <p:sldId id="271" r:id="rId15"/>
    <p:sldId id="272" r:id="rId16"/>
    <p:sldId id="259" r:id="rId17"/>
    <p:sldId id="273" r:id="rId18"/>
    <p:sldId id="289" r:id="rId19"/>
    <p:sldId id="290" r:id="rId20"/>
    <p:sldId id="270" r:id="rId21"/>
    <p:sldId id="277" r:id="rId22"/>
    <p:sldId id="280" r:id="rId23"/>
    <p:sldId id="281" r:id="rId24"/>
    <p:sldId id="282" r:id="rId25"/>
    <p:sldId id="283" r:id="rId26"/>
    <p:sldId id="268" r:id="rId27"/>
  </p:sldIdLst>
  <p:sldSz cx="12192000" cy="6858000"/>
  <p:notesSz cx="6858000" cy="9144000"/>
  <p:embeddedFontLst>
    <p:embeddedFont>
      <p:font typeface="Barlow Ligh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swald" pitchFamily="2" charset="0"/>
      <p:regular r:id="rId41"/>
      <p:bold r:id="rId42"/>
    </p:embeddedFont>
    <p:embeddedFont>
      <p:font typeface="Raleway" panose="020B0604020202020204" charset="0"/>
      <p:regular r:id="rId43"/>
      <p:bold r:id="rId44"/>
      <p:italic r:id="rId45"/>
      <p:boldItalic r:id="rId46"/>
    </p:embeddedFont>
    <p:embeddedFont>
      <p:font typeface="Raleway Thin" panose="020B0604020202020204" charset="0"/>
      <p:regular r:id="rId47"/>
      <p:bold r:id="rId48"/>
      <p:italic r:id="rId49"/>
      <p:boldItalic r:id="rId50"/>
    </p:embeddedFont>
    <p:embeddedFont>
      <p:font typeface="Sitka Text Semibold" pitchFamily="2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6E5"/>
    <a:srgbClr val="FEF5CD"/>
    <a:srgbClr val="EEE9FF"/>
    <a:srgbClr val="D1B9FF"/>
    <a:srgbClr val="474C5C"/>
    <a:srgbClr val="EDEEF5"/>
    <a:srgbClr val="4895EF"/>
    <a:srgbClr val="4CC9F0"/>
    <a:srgbClr val="3F37C9"/>
    <a:srgbClr val="3A0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51" y="3069397"/>
            <a:ext cx="10548731" cy="2125456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: 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62851" y="1122363"/>
            <a:ext cx="457200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65A1576-79B9-4260-BC4B-E266CC41C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709"/>
              </p:ext>
            </p:extLst>
          </p:nvPr>
        </p:nvGraphicFramePr>
        <p:xfrm>
          <a:off x="2032000" y="2181593"/>
          <a:ext cx="8127999" cy="37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837949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23651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40423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43375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26647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9153147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487641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09912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7362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1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0" y="1122361"/>
            <a:ext cx="6162259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238" y="1669772"/>
            <a:ext cx="10252431" cy="4916558"/>
          </a:xfrm>
        </p:spPr>
        <p:txBody>
          <a:bodyPr/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 mảng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Tổng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mảng % 2 != 0: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Then return False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Tổngnửamảng = Tổng mảng /2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Matrix = [[False for x range ( Tổngnửamảng +1 ) for y in range (len(mảng)) ]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i in range(0, n)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Matrix[i][0] = True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j range (1, Tổngnửamảng 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Matrix[0][j] = Mảng[0] == j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for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in range (1, n):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for j in range (1, s+1):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if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atrix [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- 1] [j]: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T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hen Matrix [i][j] = Matrix [i - 1] [j]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Elif j &gt;= Mảng [i]: 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The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n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Matrix [i][j] = Matrix [i - 1] [j – Mảng[i]]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Matrix[i-1][s]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73426" y="1122361"/>
            <a:ext cx="3750365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062330" cy="547411"/>
          </a:xfrm>
        </p:spPr>
        <p:txBody>
          <a:bodyPr/>
          <a:lstStyle/>
          <a:p>
            <a:r>
              <a:rPr lang="en-US" sz="4000"/>
              <a:t>Bài 2: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462" y="1855303"/>
            <a:ext cx="9329530" cy="2160105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4386470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với crush nhé!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D165-2676-43C4-98F4-92BB7A13F7E9}"/>
              </a:ext>
            </a:extLst>
          </p:cNvPr>
          <p:cNvCxnSpPr/>
          <p:nvPr/>
        </p:nvCxnSpPr>
        <p:spPr>
          <a:xfrm>
            <a:off x="8150087" y="2478157"/>
            <a:ext cx="715617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5027-930B-4E8A-B269-1834AF6017F3}"/>
              </a:ext>
            </a:extLst>
          </p:cNvPr>
          <p:cNvCxnSpPr>
            <a:cxnSpLocks/>
          </p:cNvCxnSpPr>
          <p:nvPr/>
        </p:nvCxnSpPr>
        <p:spPr>
          <a:xfrm>
            <a:off x="3379304" y="4128053"/>
            <a:ext cx="1020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37F27-16A4-46D2-A831-E09299659FF7}"/>
              </a:ext>
            </a:extLst>
          </p:cNvPr>
          <p:cNvCxnSpPr>
            <a:cxnSpLocks/>
          </p:cNvCxnSpPr>
          <p:nvPr/>
        </p:nvCxnSpPr>
        <p:spPr>
          <a:xfrm>
            <a:off x="3379304" y="3048001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816E5-8241-4F73-B446-2016E88023A9}"/>
              </a:ext>
            </a:extLst>
          </p:cNvPr>
          <p:cNvCxnSpPr>
            <a:cxnSpLocks/>
          </p:cNvCxnSpPr>
          <p:nvPr/>
        </p:nvCxnSpPr>
        <p:spPr>
          <a:xfrm>
            <a:off x="3379304" y="3578087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A005A-9E58-42B7-AFF8-C38FFD30678E}"/>
              </a:ext>
            </a:extLst>
          </p:cNvPr>
          <p:cNvCxnSpPr>
            <a:cxnSpLocks/>
          </p:cNvCxnSpPr>
          <p:nvPr/>
        </p:nvCxnSpPr>
        <p:spPr>
          <a:xfrm>
            <a:off x="4777408" y="3054628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1A924-7E5D-4EFA-A15A-6EB67C203C6E}"/>
              </a:ext>
            </a:extLst>
          </p:cNvPr>
          <p:cNvCxnSpPr>
            <a:cxnSpLocks/>
          </p:cNvCxnSpPr>
          <p:nvPr/>
        </p:nvCxnSpPr>
        <p:spPr>
          <a:xfrm>
            <a:off x="4777408" y="3584714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7F3A1-5AB3-41C5-BFD6-C7023199B5D0}"/>
              </a:ext>
            </a:extLst>
          </p:cNvPr>
          <p:cNvCxnSpPr>
            <a:cxnSpLocks/>
          </p:cNvCxnSpPr>
          <p:nvPr/>
        </p:nvCxnSpPr>
        <p:spPr>
          <a:xfrm>
            <a:off x="4906617" y="4128053"/>
            <a:ext cx="434009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F6019E-6FFC-428E-B4C5-012DC376E6E9}"/>
              </a:ext>
            </a:extLst>
          </p:cNvPr>
          <p:cNvCxnSpPr>
            <a:cxnSpLocks/>
          </p:cNvCxnSpPr>
          <p:nvPr/>
        </p:nvCxnSpPr>
        <p:spPr>
          <a:xfrm>
            <a:off x="8295861" y="4750905"/>
            <a:ext cx="16035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A810DB-CA6C-4926-AF9A-83173AB828CE}"/>
              </a:ext>
            </a:extLst>
          </p:cNvPr>
          <p:cNvCxnSpPr>
            <a:cxnSpLocks/>
          </p:cNvCxnSpPr>
          <p:nvPr/>
        </p:nvCxnSpPr>
        <p:spPr>
          <a:xfrm>
            <a:off x="10568609" y="4750905"/>
            <a:ext cx="19215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AB67-8C42-45FF-AC96-228CD8EBE1BC}"/>
              </a:ext>
            </a:extLst>
          </p:cNvPr>
          <p:cNvCxnSpPr>
            <a:cxnSpLocks/>
          </p:cNvCxnSpPr>
          <p:nvPr/>
        </p:nvCxnSpPr>
        <p:spPr>
          <a:xfrm>
            <a:off x="7142922" y="5565914"/>
            <a:ext cx="88789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70" y="1910894"/>
            <a:ext cx="9329530" cy="1550505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INPUT: mảng days gồm n phần tử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2k, 7 ngày 7k, 30 ngày 25k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 chi phí tối thiểu?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Calibri"/>
              </a:rPr>
              <a:t>V</a:t>
            </a:r>
            <a:r>
              <a:rPr lang="en-US" sz="2000" dirty="0" err="1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í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d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ụ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ẫ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u: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ả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tường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7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30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ít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tốn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(2k)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quả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6k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7}.Chi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7, 29}.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9k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=&gt; 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xét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B00D62-92FE-4206-BA5D-C6E7F710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60910"/>
              </p:ext>
            </p:extLst>
          </p:nvPr>
        </p:nvGraphicFramePr>
        <p:xfrm>
          <a:off x="900953" y="1196889"/>
          <a:ext cx="9977018" cy="548640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772785">
                  <a:extLst>
                    <a:ext uri="{9D8B030D-6E8A-4147-A177-3AD203B41FA5}">
                      <a16:colId xmlns:a16="http://schemas.microsoft.com/office/drawing/2014/main" val="1414237224"/>
                    </a:ext>
                  </a:extLst>
                </a:gridCol>
                <a:gridCol w="1338265">
                  <a:extLst>
                    <a:ext uri="{9D8B030D-6E8A-4147-A177-3AD203B41FA5}">
                      <a16:colId xmlns:a16="http://schemas.microsoft.com/office/drawing/2014/main" val="641552895"/>
                    </a:ext>
                  </a:extLst>
                </a:gridCol>
                <a:gridCol w="1302119">
                  <a:extLst>
                    <a:ext uri="{9D8B030D-6E8A-4147-A177-3AD203B41FA5}">
                      <a16:colId xmlns:a16="http://schemas.microsoft.com/office/drawing/2014/main" val="3901126404"/>
                    </a:ext>
                  </a:extLst>
                </a:gridCol>
                <a:gridCol w="1347908">
                  <a:extLst>
                    <a:ext uri="{9D8B030D-6E8A-4147-A177-3AD203B41FA5}">
                      <a16:colId xmlns:a16="http://schemas.microsoft.com/office/drawing/2014/main" val="956546972"/>
                    </a:ext>
                  </a:extLst>
                </a:gridCol>
                <a:gridCol w="1378016">
                  <a:extLst>
                    <a:ext uri="{9D8B030D-6E8A-4147-A177-3AD203B41FA5}">
                      <a16:colId xmlns:a16="http://schemas.microsoft.com/office/drawing/2014/main" val="1702516680"/>
                    </a:ext>
                  </a:extLst>
                </a:gridCol>
                <a:gridCol w="1417765">
                  <a:extLst>
                    <a:ext uri="{9D8B030D-6E8A-4147-A177-3AD203B41FA5}">
                      <a16:colId xmlns:a16="http://schemas.microsoft.com/office/drawing/2014/main" val="2307264281"/>
                    </a:ext>
                  </a:extLst>
                </a:gridCol>
                <a:gridCol w="1420160">
                  <a:extLst>
                    <a:ext uri="{9D8B030D-6E8A-4147-A177-3AD203B41FA5}">
                      <a16:colId xmlns:a16="http://schemas.microsoft.com/office/drawing/2014/main" val="28478715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Days[0]=0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Days[1]=1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Days[2]=3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Days[3]=5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Days[4]=7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Days[5]=29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58655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dp(3)+2=8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573012"/>
                  </a:ext>
                </a:extLst>
              </a:tr>
              <a:tr h="391886">
                <a:tc rowSpan="5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(7k)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(3)+7=13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(4)+7=14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37876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1600" b="0" i="0" u="none" strike="noStrike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77734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8027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33589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32274"/>
                  </a:ext>
                </a:extLst>
              </a:tr>
              <a:tr h="391886"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(25k)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(4)+25=32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2120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30816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7905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0453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50433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2724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 = min( )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76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79BF6F4-54D5-447E-B8B4-3726087F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623" y="371175"/>
            <a:ext cx="3869368" cy="354397"/>
          </a:xfrm>
        </p:spPr>
        <p:txBody>
          <a:bodyPr/>
          <a:lstStyle/>
          <a:p>
            <a:r>
              <a:rPr lang="en-US" sz="24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02F1174-A2EC-4A1C-974D-D93B55045DAD}"/>
              </a:ext>
            </a:extLst>
          </p:cNvPr>
          <p:cNvSpPr/>
          <p:nvPr/>
        </p:nvSpPr>
        <p:spPr>
          <a:xfrm rot="5400000">
            <a:off x="-223441" y="275824"/>
            <a:ext cx="928281" cy="4813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48D7A0-576A-4E54-95A0-2ED5508F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59873"/>
              </p:ext>
            </p:extLst>
          </p:nvPr>
        </p:nvGraphicFramePr>
        <p:xfrm>
          <a:off x="2673307" y="1588775"/>
          <a:ext cx="1338265" cy="509451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38265">
                  <a:extLst>
                    <a:ext uri="{9D8B030D-6E8A-4147-A177-3AD203B41FA5}">
                      <a16:colId xmlns:a16="http://schemas.microsoft.com/office/drawing/2014/main" val="687459296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22147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8922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5980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3963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779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0454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8208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8194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607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3013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169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6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9058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E74AC00-B720-4848-B5F2-7AB02A319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4015"/>
              </p:ext>
            </p:extLst>
          </p:nvPr>
        </p:nvGraphicFramePr>
        <p:xfrm>
          <a:off x="4013049" y="1978925"/>
          <a:ext cx="1299511" cy="196323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9951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264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0AAA1D-1AF4-44AE-A870-D4730596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1689"/>
              </p:ext>
            </p:extLst>
          </p:nvPr>
        </p:nvGraphicFramePr>
        <p:xfrm>
          <a:off x="4013049" y="3940091"/>
          <a:ext cx="1302119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02119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65BC34E-29DA-47FA-817F-01F42ACDE8E9}"/>
              </a:ext>
            </a:extLst>
          </p:cNvPr>
          <p:cNvSpPr/>
          <p:nvPr/>
        </p:nvSpPr>
        <p:spPr>
          <a:xfrm>
            <a:off x="4035458" y="1612878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dp(0)+2=2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EF29B-E479-41B5-B97B-F837BF702AFE}"/>
              </a:ext>
            </a:extLst>
          </p:cNvPr>
          <p:cNvSpPr/>
          <p:nvPr/>
        </p:nvSpPr>
        <p:spPr>
          <a:xfrm>
            <a:off x="403545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47DF0-B84B-4A37-BD26-83F5FD9E2A1F}"/>
              </a:ext>
            </a:extLst>
          </p:cNvPr>
          <p:cNvSpPr/>
          <p:nvPr/>
        </p:nvSpPr>
        <p:spPr>
          <a:xfrm>
            <a:off x="539049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B175E-3650-48FC-B3C0-B7ABF61B62F8}"/>
              </a:ext>
            </a:extLst>
          </p:cNvPr>
          <p:cNvSpPr/>
          <p:nvPr/>
        </p:nvSpPr>
        <p:spPr>
          <a:xfrm>
            <a:off x="674552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D415-9495-4F87-85D4-602918F76936}"/>
              </a:ext>
            </a:extLst>
          </p:cNvPr>
          <p:cNvSpPr/>
          <p:nvPr/>
        </p:nvSpPr>
        <p:spPr>
          <a:xfrm>
            <a:off x="810056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9ED1AB-52A1-4376-BC35-F49216A6CC24}"/>
              </a:ext>
            </a:extLst>
          </p:cNvPr>
          <p:cNvSpPr/>
          <p:nvPr/>
        </p:nvSpPr>
        <p:spPr>
          <a:xfrm>
            <a:off x="9489266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4FD6F60-652D-488E-81B6-7C585F97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01446"/>
              </p:ext>
            </p:extLst>
          </p:nvPr>
        </p:nvGraphicFramePr>
        <p:xfrm>
          <a:off x="6663349" y="1980661"/>
          <a:ext cx="1380134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5165D6B-CC14-49E5-8279-646AE04AE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20875"/>
              </p:ext>
            </p:extLst>
          </p:nvPr>
        </p:nvGraphicFramePr>
        <p:xfrm>
          <a:off x="8043483" y="1984269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8CECB10-D23F-4F04-A1D3-6765B59B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8643"/>
              </p:ext>
            </p:extLst>
          </p:nvPr>
        </p:nvGraphicFramePr>
        <p:xfrm>
          <a:off x="9458890" y="1980661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68AAC32-C476-40C5-9FBE-30B662136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14657"/>
              </p:ext>
            </p:extLst>
          </p:nvPr>
        </p:nvGraphicFramePr>
        <p:xfrm>
          <a:off x="5315168" y="1980661"/>
          <a:ext cx="1348181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818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BBEF51B-77E9-410E-8E9C-56D96568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19207"/>
              </p:ext>
            </p:extLst>
          </p:nvPr>
        </p:nvGraphicFramePr>
        <p:xfrm>
          <a:off x="5319989" y="3940091"/>
          <a:ext cx="1340385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0385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89E95-8558-45F8-AB98-BD917CAA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9152"/>
              </p:ext>
            </p:extLst>
          </p:nvPr>
        </p:nvGraphicFramePr>
        <p:xfrm>
          <a:off x="6660374" y="3940091"/>
          <a:ext cx="1380134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7D9CF12-7288-4A51-8F81-EE74FE71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28230"/>
              </p:ext>
            </p:extLst>
          </p:nvPr>
        </p:nvGraphicFramePr>
        <p:xfrm>
          <a:off x="8040508" y="3940091"/>
          <a:ext cx="1422056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2056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E2119BD-0DBA-4048-908D-8CCE8FF36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53220"/>
              </p:ext>
            </p:extLst>
          </p:nvPr>
        </p:nvGraphicFramePr>
        <p:xfrm>
          <a:off x="9462564" y="3940091"/>
          <a:ext cx="1412432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2432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3A51E16-F22F-4D9E-AF2A-6BF4A8A1CA8E}"/>
              </a:ext>
            </a:extLst>
          </p:cNvPr>
          <p:cNvSpPr/>
          <p:nvPr/>
        </p:nvSpPr>
        <p:spPr>
          <a:xfrm>
            <a:off x="5360608" y="161287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dp(1)+2=4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A7D351-BCC3-45C1-A034-9F7C2F1EAFE7}"/>
              </a:ext>
            </a:extLst>
          </p:cNvPr>
          <p:cNvSpPr/>
          <p:nvPr/>
        </p:nvSpPr>
        <p:spPr>
          <a:xfrm>
            <a:off x="6709644" y="161423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dp(2)+2=6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DDD96-868F-4409-9E31-7933608F2309}"/>
              </a:ext>
            </a:extLst>
          </p:cNvPr>
          <p:cNvSpPr/>
          <p:nvPr/>
        </p:nvSpPr>
        <p:spPr>
          <a:xfrm>
            <a:off x="8049531" y="3204242"/>
            <a:ext cx="1272461" cy="263178"/>
          </a:xfrm>
          <a:prstGeom prst="rect">
            <a:avLst/>
          </a:prstGeom>
          <a:solidFill>
            <a:srgbClr val="D3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65760"/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dp(0)+7=7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BA799C-46EE-42CC-AD22-0A4C95DB3CF6}"/>
              </a:ext>
            </a:extLst>
          </p:cNvPr>
          <p:cNvSpPr/>
          <p:nvPr/>
        </p:nvSpPr>
        <p:spPr>
          <a:xfrm>
            <a:off x="9489266" y="1598276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dp(4)+2=9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BA3A43-BB12-4610-A750-66C4490A3FF9}"/>
              </a:ext>
            </a:extLst>
          </p:cNvPr>
          <p:cNvSpPr/>
          <p:nvPr/>
        </p:nvSpPr>
        <p:spPr>
          <a:xfrm>
            <a:off x="8122886" y="1611000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4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6E585F-FA6B-4F7A-9AF3-77002E15F7C9}"/>
              </a:ext>
            </a:extLst>
          </p:cNvPr>
          <p:cNvSpPr txBox="1">
            <a:spLocks/>
          </p:cNvSpPr>
          <p:nvPr/>
        </p:nvSpPr>
        <p:spPr>
          <a:xfrm>
            <a:off x="743581" y="1122361"/>
            <a:ext cx="445273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2: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183" y="2112989"/>
            <a:ext cx="9144000" cy="4200941"/>
          </a:xfrm>
        </p:spPr>
        <p:txBody>
          <a:bodyPr/>
          <a:lstStyle/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n=size of days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=new int[n+1]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[0]=0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for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 to n: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X1=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[i-1]+2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>
                <a:latin typeface="Consolas" panose="020B0609020204030204" pitchFamily="49" charset="0"/>
              </a:rPr>
              <a:t>        X2=min(arr[i-k]+7 for k = 0 to j (with days[i]-days[i-j-1]&gt;=7))</a:t>
            </a:r>
            <a:endParaRPr lang="en-US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X3=min(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-k]+30 for k = 0 to j (with days[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]-days[i-j-1]&gt;=30))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]=min(X1,X2,X3);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return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[n]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>
              <a:spcBef>
                <a:spcPts val="0"/>
              </a:spcBef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626A70-F3BB-48D3-9F61-72E39D8ADCF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7197256" y="1669772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DE0E5DF-73D7-4749-8643-96DB9374380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954988" y="3534851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1037B8-2873-42F1-9462-D03E52DD1D7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763199" y="3429000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5C0C-AC7B-43DF-9628-85D5C108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036" y="1985273"/>
            <a:ext cx="3032760" cy="109188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95283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C982297A-7418-4994-AF05-790144F7F36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EAC6CBBE-765C-4E24-B0AC-018C3D585E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197256" y="4699303"/>
            <a:ext cx="4563309" cy="2661615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uiExpand="1" build="p"/>
      <p:bldP spid="4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371790" y="1122361"/>
            <a:ext cx="657765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256516-0279-494B-8120-2E1623E28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94" y="2193112"/>
            <a:ext cx="9144000" cy="4664888"/>
          </a:xfrm>
        </p:spPr>
        <p:txBody>
          <a:bodyPr/>
          <a:lstStyle/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Count = 0 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Element in Matrix: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stack = [vị trí element]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flag = True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while stack: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x, y = stack.pop()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for 4 around-element: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stack.append(vị trí around-element)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around-element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out of bound: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flag = False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flag: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Cound += 1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Count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ABCFE-EC34-4ADD-8B9F-04E489FB5CAD}"/>
              </a:ext>
            </a:extLst>
          </p:cNvPr>
          <p:cNvSpPr txBox="1"/>
          <p:nvPr/>
        </p:nvSpPr>
        <p:spPr>
          <a:xfrm>
            <a:off x="1270781" y="173144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DFS:</a:t>
            </a:r>
          </a:p>
        </p:txBody>
      </p:sp>
    </p:spTree>
    <p:extLst>
      <p:ext uri="{BB962C8B-B14F-4D97-AF65-F5344CB8AC3E}">
        <p14:creationId xmlns:p14="http://schemas.microsoft.com/office/powerpoint/2010/main" val="19534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783" y="1840224"/>
            <a:ext cx="7156173" cy="22204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Tìm tập hợp nào có tổng giá trị bằng nửa số tiền.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08384" y="1122361"/>
            <a:ext cx="5287616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gs Bunny Money GIF by Looney Tunes">
            <a:extLst>
              <a:ext uri="{FF2B5EF4-FFF2-40B4-BE49-F238E27FC236}">
                <a16:creationId xmlns:a16="http://schemas.microsoft.com/office/drawing/2014/main" id="{92F8C413-21B5-4CC9-AA0F-D090D72929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3" y="4113342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2287</TotalTime>
  <Words>2254</Words>
  <Application>Microsoft Office PowerPoint</Application>
  <PresentationFormat>Widescreen</PresentationFormat>
  <Paragraphs>385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Raleway Thin</vt:lpstr>
      <vt:lpstr>Raleway</vt:lpstr>
      <vt:lpstr>Oswald</vt:lpstr>
      <vt:lpstr>Consolas</vt:lpstr>
      <vt:lpstr>Calibri</vt:lpstr>
      <vt:lpstr>Sitka Text Semibold</vt:lpstr>
      <vt:lpstr>Arial</vt:lpstr>
      <vt:lpstr>Symbol</vt:lpstr>
      <vt:lpstr>Barlow Light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PowerPoint Presentation</vt:lpstr>
      <vt:lpstr>PowerPoint Presentation</vt:lpstr>
      <vt:lpstr>Bài 2:</vt:lpstr>
      <vt:lpstr>Bài 2: Decomposition</vt:lpstr>
      <vt:lpstr>Bài 2: Abstraction</vt:lpstr>
      <vt:lpstr>Bài 2: Abstraction</vt:lpstr>
      <vt:lpstr>Bài 2: Pattern recognition</vt:lpstr>
      <vt:lpstr>Bài 2: Pattern recognition</vt:lpstr>
      <vt:lpstr>PowerPoint Presentation</vt:lpstr>
      <vt:lpstr>Bài 3:</vt:lpstr>
      <vt:lpstr>PowerPoint Presentation</vt:lpstr>
      <vt:lpstr>PowerPoint Presentation</vt:lpstr>
      <vt:lpstr>PowerPoint Presentation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159</cp:revision>
  <dcterms:created xsi:type="dcterms:W3CDTF">2021-05-21T14:55:51Z</dcterms:created>
  <dcterms:modified xsi:type="dcterms:W3CDTF">2021-06-08T14:09:55Z</dcterms:modified>
</cp:coreProperties>
</file>